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4"/>
  </p:sldMasterIdLst>
  <p:notesMasterIdLst>
    <p:notesMasterId r:id="rId17"/>
  </p:notesMasterIdLst>
  <p:handoutMasterIdLst>
    <p:handoutMasterId r:id="rId18"/>
  </p:handoutMasterIdLst>
  <p:sldIdLst>
    <p:sldId id="378" r:id="rId5"/>
    <p:sldId id="387" r:id="rId6"/>
    <p:sldId id="395" r:id="rId7"/>
    <p:sldId id="403" r:id="rId8"/>
    <p:sldId id="404" r:id="rId9"/>
    <p:sldId id="405" r:id="rId10"/>
    <p:sldId id="406" r:id="rId11"/>
    <p:sldId id="408" r:id="rId12"/>
    <p:sldId id="409" r:id="rId13"/>
    <p:sldId id="402" r:id="rId14"/>
    <p:sldId id="421" r:id="rId15"/>
    <p:sldId id="410" r:id="rId16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orient="horz" pos="2784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eniya Savelyeva" initials="KS" lastIdx="5" clrIdx="0">
    <p:extLst>
      <p:ext uri="{19B8F6BF-5375-455C-9EA6-DF929625EA0E}">
        <p15:presenceInfo xmlns:p15="http://schemas.microsoft.com/office/powerpoint/2012/main" userId="S-1-5-21-1166330866-2158198270-2689449013-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9A1"/>
    <a:srgbClr val="001A3C"/>
    <a:srgbClr val="2D94E0"/>
    <a:srgbClr val="B9DEFC"/>
    <a:srgbClr val="EDF5FE"/>
    <a:srgbClr val="B9B9B9"/>
    <a:srgbClr val="232323"/>
    <a:srgbClr val="373A44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56EF60-D3E4-46A6-96BD-5C82AF7AC1BA}" v="11" dt="2025-02-04T14:42:06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166" autoAdjust="0"/>
  </p:normalViewPr>
  <p:slideViewPr>
    <p:cSldViewPr snapToGrid="0">
      <p:cViewPr varScale="1">
        <p:scale>
          <a:sx n="93" d="100"/>
          <a:sy n="93" d="100"/>
        </p:scale>
        <p:origin x="1212" y="66"/>
      </p:cViewPr>
      <p:guideLst>
        <p:guide orient="horz" pos="624"/>
        <p:guide pos="432"/>
        <p:guide orient="horz" pos="2784"/>
        <p:guide orient="horz" pos="2352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 snapToGrid="0">
      <p:cViewPr varScale="1">
        <p:scale>
          <a:sx n="122" d="100"/>
          <a:sy n="122" d="100"/>
        </p:scale>
        <p:origin x="3846" y="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eniya Savelyeva" userId="61dfa266-1292-4dde-9989-92e37fd6a96c" providerId="ADAL" clId="{AA56EF60-D3E4-46A6-96BD-5C82AF7AC1BA}"/>
    <pc:docChg chg="custSel addSld modSld">
      <pc:chgData name="Kseniya Savelyeva" userId="61dfa266-1292-4dde-9989-92e37fd6a96c" providerId="ADAL" clId="{AA56EF60-D3E4-46A6-96BD-5C82AF7AC1BA}" dt="2025-02-04T14:42:39.662" v="23" actId="207"/>
      <pc:docMkLst>
        <pc:docMk/>
      </pc:docMkLst>
      <pc:sldChg chg="delSp modSp add mod">
        <pc:chgData name="Kseniya Savelyeva" userId="61dfa266-1292-4dde-9989-92e37fd6a96c" providerId="ADAL" clId="{AA56EF60-D3E4-46A6-96BD-5C82AF7AC1BA}" dt="2025-02-04T14:42:39.662" v="23" actId="207"/>
        <pc:sldMkLst>
          <pc:docMk/>
          <pc:sldMk cId="1077675585" sldId="421"/>
        </pc:sldMkLst>
        <pc:spChg chg="mod">
          <ac:chgData name="Kseniya Savelyeva" userId="61dfa266-1292-4dde-9989-92e37fd6a96c" providerId="ADAL" clId="{AA56EF60-D3E4-46A6-96BD-5C82AF7AC1BA}" dt="2025-02-04T14:42:39.662" v="23" actId="207"/>
          <ac:spMkLst>
            <pc:docMk/>
            <pc:sldMk cId="1077675585" sldId="421"/>
            <ac:spMk id="6" creationId="{290C78FE-2368-C6A2-9AB3-74E0389F6911}"/>
          </ac:spMkLst>
        </pc:spChg>
        <pc:picChg chg="del">
          <ac:chgData name="Kseniya Savelyeva" userId="61dfa266-1292-4dde-9989-92e37fd6a96c" providerId="ADAL" clId="{AA56EF60-D3E4-46A6-96BD-5C82AF7AC1BA}" dt="2025-02-04T14:42:10.038" v="22" actId="478"/>
          <ac:picMkLst>
            <pc:docMk/>
            <pc:sldMk cId="1077675585" sldId="421"/>
            <ac:picMk id="20" creationId="{9383EB9B-99D2-17AD-2C3B-6BCFEE1F8B4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84508CF-F35E-4706-9BA6-77B79739D350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C508FB5-316F-4A35-B1F0-6AB2FEB5A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7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7A26D-E782-4A23-BE45-60EE98FD9B72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3B2A7E-0BD1-4B2E-9C7E-29952F565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5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89FA2-7B62-CA74-B7A2-FE973630D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82C57-E6D4-7794-1BB2-A910785A47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96764C-74B0-00C4-BD4D-A95A7108F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Presenter Notes</a:t>
            </a:r>
            <a:r>
              <a:rPr lang="en-US" sz="32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Welcome attendees and introduce yourself.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Set expectations: "This session will empower you with tools and strategies to maintain competitive and accurate pricing at every level of your dealership."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A9666-C0C8-D595-12E5-8DE9F954B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28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 Notes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Open the floor for questions.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Offer to assist with specific challenges related to IDEAL pricing tools and workflows.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5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 Notes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Walk through the agenda.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Highlight: "Each section will provide actionable insights and workflows to optimize your pricing strategy."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0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 Notes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Emphasize the direct impact of pricing on profitability, customer satisfaction, and efficiency.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Share the example to motivate attendees.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1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 Notes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Explain how reports provide actionable insights to maintain consistency and accuracy.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Highlight: "Tools like matrix pricing simplify pricing adjustments across multiple products."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66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 Notes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Explain how reports provide actionable insights to maintain consistency and accuracy.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Highlight: "Tools like matrix pricing simplify pricing adjustments across multiple products."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45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 Notes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Share how product-level and group pricing allow for flexibility and competitiveness.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Example: "Using price codes and customer categories reduced pricing errors by 25% for a dealership."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60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 Notes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Discuss how aligning promotions with supplier sales helps move inventory.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Example: "One dealership increased quarterly sales by 15% by leveraging supplier discounts."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8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 Notes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Explain how auditing pricing adjustments ensures long-term accuracy and consistency.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Highlight: "The Sales Order Audit Report is critical for tracking manual price overrides."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50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Presenter Notes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Summarize the session’s main points and encourage immediate implementation of key steps.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8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5AFAB17C-35D6-4B9D-9E7A-2C01A9E843E0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A3D71890-B3CB-4FD8-834D-009164FB213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ytuł 3">
            <a:extLst>
              <a:ext uri="{FF2B5EF4-FFF2-40B4-BE49-F238E27FC236}">
                <a16:creationId xmlns:a16="http://schemas.microsoft.com/office/drawing/2014/main" id="{EAB87C57-A24A-40AF-AB55-474978C5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8" name="Tytuł 3">
            <a:extLst>
              <a:ext uri="{FF2B5EF4-FFF2-40B4-BE49-F238E27FC236}">
                <a16:creationId xmlns:a16="http://schemas.microsoft.com/office/drawing/2014/main" id="{6C16F662-5664-479A-B220-CABCADD0FD75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0E60A237-D655-4551-9317-77C28468972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B40AADC7-9D6F-6E91-B17B-64D648516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15C5AE3-66A7-1806-4B30-09D62D9FEF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79EF88-0D14-44C5-95DD-FD4BDA8BD4CB}"/>
              </a:ext>
            </a:extLst>
          </p:cNvPr>
          <p:cNvSpPr txBox="1">
            <a:spLocks/>
          </p:cNvSpPr>
          <p:nvPr userDrawn="1"/>
        </p:nvSpPr>
        <p:spPr>
          <a:xfrm>
            <a:off x="609601" y="1252901"/>
            <a:ext cx="5105400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  <a:latin typeface="+mj-lt"/>
              </a:rPr>
              <a:t>Click to edit Master 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258BBE-7AF6-480D-9B5E-BD8787F5F362}"/>
              </a:ext>
            </a:extLst>
          </p:cNvPr>
          <p:cNvSpPr txBox="1">
            <a:spLocks/>
          </p:cNvSpPr>
          <p:nvPr userDrawn="1"/>
        </p:nvSpPr>
        <p:spPr>
          <a:xfrm>
            <a:off x="5994401" y="1252901"/>
            <a:ext cx="5130799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50B8888E-9D9C-4AAE-8AE1-93023477A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3FE002C-AFB5-4CF5-81BC-766EA534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1A398D2-66AE-4633-AA8A-C10308375BD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AAA7E38-9519-1672-AF97-265D81816ED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02E4C9-129F-24B8-4F5C-814DBC2AA6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385D1FB-2BB6-7875-0652-A51E52E780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EFD2A3-EF5F-4F56-B60D-483AD163C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516380"/>
            <a:ext cx="11074400" cy="4267200"/>
          </a:xfrm>
          <a:prstGeom prst="rect">
            <a:avLst/>
          </a:prstGeom>
        </p:spPr>
        <p:txBody>
          <a:bodyPr/>
          <a:lstStyle>
            <a:lvl1pPr marL="115887" indent="0">
              <a:buClr>
                <a:srgbClr val="2D94E0"/>
              </a:buClr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568325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914400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pl-PL" dirty="0" err="1"/>
              <a:t>Paragraph</a:t>
            </a:r>
            <a:r>
              <a:rPr lang="pl-PL" dirty="0"/>
              <a:t> </a:t>
            </a:r>
            <a:r>
              <a:rPr lang="pl-PL" dirty="0" err="1"/>
              <a:t>text</a:t>
            </a:r>
            <a:endParaRPr lang="en-US" dirty="0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540A7C48-B8F6-4A41-817E-C7AD1B695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CDD37F0-4689-486C-0BC1-C6BA7FAFC5EB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CFC53A-0FAB-3D5F-59B3-8D4734487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5E92059-3B77-1F10-BB03-3E90CAEF18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3">
            <a:extLst>
              <a:ext uri="{FF2B5EF4-FFF2-40B4-BE49-F238E27FC236}">
                <a16:creationId xmlns:a16="http://schemas.microsoft.com/office/drawing/2014/main" id="{26936C94-584A-4267-8BBC-4B7B7E1A5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>
              <a:defRPr sz="4000" b="1" spc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5F41FF0-2F10-A30F-F3C3-A76E8648C55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449C7D-F8C6-5139-9F53-F22DC0238A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0AB02914-322F-A931-690A-4DBFBD805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427728-C202-40A1-9A19-01DEF984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33800"/>
            <a:ext cx="12192000" cy="1143000"/>
          </a:xfrm>
          <a:prstGeom prst="rect">
            <a:avLst/>
          </a:prstGeom>
        </p:spPr>
        <p:txBody>
          <a:bodyPr/>
          <a:lstStyle>
            <a:lvl1pPr>
              <a:defRPr sz="45000" b="1" spc="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pl-PL" sz="5400" dirty="0" err="1"/>
              <a:t>Questions</a:t>
            </a:r>
            <a:r>
              <a:rPr lang="pl-PL" sz="5400" dirty="0"/>
              <a:t>?</a:t>
            </a:r>
            <a:endParaRPr lang="en-US" sz="5400" dirty="0"/>
          </a:p>
        </p:txBody>
      </p:sp>
      <p:sp>
        <p:nvSpPr>
          <p:cNvPr id="7" name="Prostokąt 4">
            <a:extLst>
              <a:ext uri="{FF2B5EF4-FFF2-40B4-BE49-F238E27FC236}">
                <a16:creationId xmlns:a16="http://schemas.microsoft.com/office/drawing/2014/main" id="{56BE582A-5018-B36D-96B8-1BC1D5FD8580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989A5A-2D8F-92D1-1072-69C4964E7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4F4B985-EEBE-0A13-BEFF-5F13D26A0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039" y="1933522"/>
            <a:ext cx="1677923" cy="13693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FC2212-72FE-A787-7122-120C7CEC3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9114BA-10F2-4096-95CF-78276C49245A}"/>
              </a:ext>
            </a:extLst>
          </p:cNvPr>
          <p:cNvSpPr/>
          <p:nvPr userDrawn="1"/>
        </p:nvSpPr>
        <p:spPr>
          <a:xfrm>
            <a:off x="-2569" y="-1"/>
            <a:ext cx="12194569" cy="62407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58DA13-EA99-4F89-ADC6-B207C3B4B7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48888"/>
            <a:ext cx="12192000" cy="1143000"/>
          </a:xfrm>
          <a:prstGeom prst="rect">
            <a:avLst/>
          </a:prstGeom>
        </p:spPr>
        <p:txBody>
          <a:bodyPr anchor="ctr"/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pl-PL" sz="5400" dirty="0" err="1"/>
              <a:t>Thank</a:t>
            </a:r>
            <a:r>
              <a:rPr lang="pl-PL" sz="5400" dirty="0"/>
              <a:t> </a:t>
            </a:r>
            <a:r>
              <a:rPr lang="pl-PL" sz="5400" dirty="0" err="1"/>
              <a:t>you</a:t>
            </a:r>
            <a:r>
              <a:rPr lang="pl-PL" sz="5400" dirty="0"/>
              <a:t>!</a:t>
            </a:r>
            <a:endParaRPr lang="en-US" sz="5400" dirty="0"/>
          </a:p>
        </p:txBody>
      </p:sp>
      <p:sp>
        <p:nvSpPr>
          <p:cNvPr id="8" name="Prostokąt 4">
            <a:extLst>
              <a:ext uri="{FF2B5EF4-FFF2-40B4-BE49-F238E27FC236}">
                <a16:creationId xmlns:a16="http://schemas.microsoft.com/office/drawing/2014/main" id="{36449EC7-9C20-B223-5E74-141B2799FAB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876B454-DA97-FB97-7BD8-40342D82B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4530CE8-1662-27AF-81A3-8F632597B0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4">
            <a:extLst>
              <a:ext uri="{FF2B5EF4-FFF2-40B4-BE49-F238E27FC236}">
                <a16:creationId xmlns:a16="http://schemas.microsoft.com/office/drawing/2014/main" id="{56BE582A-5018-B36D-96B8-1BC1D5FD8580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989A5A-2D8F-92D1-1072-69C4964E7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4F4B985-EEBE-0A13-BEFF-5F13D26A0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039" y="1933522"/>
            <a:ext cx="1677923" cy="13693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FC2212-72FE-A787-7122-120C7CEC3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91D27D3-65D0-5BAA-FF91-8117AD117203}"/>
              </a:ext>
            </a:extLst>
          </p:cNvPr>
          <p:cNvSpPr txBox="1">
            <a:spLocks/>
          </p:cNvSpPr>
          <p:nvPr userDrawn="1"/>
        </p:nvSpPr>
        <p:spPr>
          <a:xfrm>
            <a:off x="0" y="3560824"/>
            <a:ext cx="12192000" cy="1143000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800" b="1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/>
            <a:r>
              <a:rPr lang="pl-PL" sz="4800" dirty="0" err="1">
                <a:solidFill>
                  <a:schemeClr val="tx2"/>
                </a:solidFill>
              </a:rPr>
              <a:t>Questions</a:t>
            </a:r>
            <a:endParaRPr lang="en-US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8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13">
            <a:extLst>
              <a:ext uri="{FF2B5EF4-FFF2-40B4-BE49-F238E27FC236}">
                <a16:creationId xmlns:a16="http://schemas.microsoft.com/office/drawing/2014/main" id="{2187B27A-6B8F-8A54-61B0-E36B4A594F2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14">
            <a:extLst>
              <a:ext uri="{FF2B5EF4-FFF2-40B4-BE49-F238E27FC236}">
                <a16:creationId xmlns:a16="http://schemas.microsoft.com/office/drawing/2014/main" id="{E8653041-0CEE-8C03-62C6-E0F49B302FE5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44DA222D-0FFD-5803-1591-7902F5F4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9F268D28-5F07-95AE-565A-1B4766439469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8">
            <a:extLst>
              <a:ext uri="{FF2B5EF4-FFF2-40B4-BE49-F238E27FC236}">
                <a16:creationId xmlns:a16="http://schemas.microsoft.com/office/drawing/2014/main" id="{D01F005E-815E-7283-10A3-E4AD4231ED3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D7222D4C-443E-452A-BA6D-C01A3E1E7D54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A495E97E-DC21-A1A1-F36C-A00906CAB0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8698746-EB33-739E-D3B5-A05FE6F172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13">
            <a:extLst>
              <a:ext uri="{FF2B5EF4-FFF2-40B4-BE49-F238E27FC236}">
                <a16:creationId xmlns:a16="http://schemas.microsoft.com/office/drawing/2014/main" id="{C5D1F2EF-A9CE-D97D-4C2B-09BA0F8302D8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4">
            <a:extLst>
              <a:ext uri="{FF2B5EF4-FFF2-40B4-BE49-F238E27FC236}">
                <a16:creationId xmlns:a16="http://schemas.microsoft.com/office/drawing/2014/main" id="{A43360DD-ACDE-BB9C-E2D0-8E87B8D4300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FECA556E-EDE8-AD00-8F3B-686DAE15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6FB0334D-F975-ABE5-7D9A-19D5D3FD92E8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3">
            <a:extLst>
              <a:ext uri="{FF2B5EF4-FFF2-40B4-BE49-F238E27FC236}">
                <a16:creationId xmlns:a16="http://schemas.microsoft.com/office/drawing/2014/main" id="{65396E91-8FF9-594F-FBC6-FB1C83C7F82C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6A8A6397-A270-9174-A38B-C7488F55C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45FE191-AC43-47BC-5648-FAA171983D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688115B-895F-63D0-56C1-952268403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544EC44-C0EB-0274-2CC9-D113A5788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E34128-3664-9E45-D034-D5EEC0417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6042C77-EB6A-BF2C-B277-6101816736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1074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rgbClr val="2D94E0"/>
              </a:buClr>
              <a:buFont typeface="Arial" panose="020B0604020202020204" pitchFamily="34" charset="0"/>
              <a:buChar char="•"/>
              <a:defRPr sz="2800">
                <a:solidFill>
                  <a:srgbClr val="232323"/>
                </a:solidFill>
                <a:latin typeface="Franklin Gothic Book" panose="020B0503020102020204" pitchFamily="34" charset="0"/>
              </a:defRPr>
            </a:lvl1pPr>
            <a:lvl2pPr marL="914400" indent="-346075">
              <a:buClr>
                <a:srgbClr val="2D94E0"/>
              </a:buClr>
              <a:buFont typeface="Arial" panose="020B0604020202020204" pitchFamily="34" charset="0"/>
              <a:buChar char="•"/>
              <a:defRPr sz="2400"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1260475" indent="-346075">
              <a:buClr>
                <a:srgbClr val="2D94E0"/>
              </a:buClr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3B583081-1B9C-3CDF-EEB2-00F875570367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C51A586-57CF-D5ED-DABF-EDB7E7614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595FA62-BE92-B16D-D089-CA39FE688F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Agenda</a:t>
            </a:r>
          </a:p>
        </p:txBody>
      </p:sp>
      <p:sp>
        <p:nvSpPr>
          <p:cNvPr id="6" name="Prostokąt 4">
            <a:extLst>
              <a:ext uri="{FF2B5EF4-FFF2-40B4-BE49-F238E27FC236}">
                <a16:creationId xmlns:a16="http://schemas.microsoft.com/office/drawing/2014/main" id="{90C0FCDC-8301-8F5E-FAA3-F92AAEDF2EE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6B0DED-0FD0-1F4E-7046-B28B284DA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18069C-60C1-3C88-DC91-9624D64AE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6">
            <a:extLst>
              <a:ext uri="{FF2B5EF4-FFF2-40B4-BE49-F238E27FC236}">
                <a16:creationId xmlns:a16="http://schemas.microsoft.com/office/drawing/2014/main" id="{62008CC5-EBAC-DA0A-70F9-2929376AB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25908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Name</a:t>
            </a:r>
            <a:endParaRPr lang="en-US" dirty="0"/>
          </a:p>
        </p:txBody>
      </p:sp>
      <p:sp>
        <p:nvSpPr>
          <p:cNvPr id="4" name="Symbol zastępczy tekstu 6">
            <a:extLst>
              <a:ext uri="{FF2B5EF4-FFF2-40B4-BE49-F238E27FC236}">
                <a16:creationId xmlns:a16="http://schemas.microsoft.com/office/drawing/2014/main" id="{CDF2C916-2914-2320-75D1-B2B5A9122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32766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2800" b="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5" name="Owal 1">
            <a:extLst>
              <a:ext uri="{FF2B5EF4-FFF2-40B4-BE49-F238E27FC236}">
                <a16:creationId xmlns:a16="http://schemas.microsoft.com/office/drawing/2014/main" id="{2DEFDF94-FDCA-438A-D4DC-FC297A7D8FE1}"/>
              </a:ext>
            </a:extLst>
          </p:cNvPr>
          <p:cNvSpPr/>
          <p:nvPr userDrawn="1"/>
        </p:nvSpPr>
        <p:spPr>
          <a:xfrm>
            <a:off x="3200400" y="2438400"/>
            <a:ext cx="15240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4">
            <a:extLst>
              <a:ext uri="{FF2B5EF4-FFF2-40B4-BE49-F238E27FC236}">
                <a16:creationId xmlns:a16="http://schemas.microsoft.com/office/drawing/2014/main" id="{48BDE8E6-4CEC-2A79-9479-A8253FBB81FE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A892494-071E-545B-2FA5-92632C18C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22F55390-A6CC-8BC9-64D5-01E76F8621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D6674B-1786-4E05-A8AF-E079348A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1pPr>
            <a:lvl2pPr marL="914400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j-lt"/>
              </a:defRPr>
            </a:lvl2pPr>
            <a:lvl3pPr marL="1260475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8447E3-85E3-44D1-BE52-0C947D314F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ytuł 3">
            <a:extLst>
              <a:ext uri="{FF2B5EF4-FFF2-40B4-BE49-F238E27FC236}">
                <a16:creationId xmlns:a16="http://schemas.microsoft.com/office/drawing/2014/main" id="{C49E9769-1588-4F8B-9840-103F42AE7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A186FD6A-BF60-E96A-79BE-CD2B3A9F9EA2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717F4F7-F034-123C-2025-62793F01C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9EB3271-C0A3-9FC9-51DF-30EF56BA70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31" r:id="rId2"/>
    <p:sldLayoutId id="2147483932" r:id="rId3"/>
    <p:sldLayoutId id="2147483927" r:id="rId4"/>
    <p:sldLayoutId id="2147483935" r:id="rId5"/>
    <p:sldLayoutId id="2147483917" r:id="rId6"/>
    <p:sldLayoutId id="2147483934" r:id="rId7"/>
    <p:sldLayoutId id="2147483933" r:id="rId8"/>
    <p:sldLayoutId id="2147483929" r:id="rId9"/>
    <p:sldLayoutId id="2147483930" r:id="rId10"/>
    <p:sldLayoutId id="2147483905" r:id="rId11"/>
    <p:sldLayoutId id="2147483925" r:id="rId12"/>
    <p:sldLayoutId id="2147483924" r:id="rId13"/>
    <p:sldLayoutId id="2147483928" r:id="rId14"/>
    <p:sldLayoutId id="214748393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 kern="1200" spc="-100" baseline="0">
          <a:solidFill>
            <a:srgbClr val="00347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2pPr>
      <a:lvl3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3pPr>
      <a:lvl4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4pPr>
      <a:lvl5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568325" indent="-4524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6075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346075" algn="l" defTabSz="103028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hyperlink" Target="https://idealsoftware.na3.teamsupport.com/knowledgeBase/category/48441/subcategory/48443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idealsoftware.na3.teamsupport.com/knowledgeBase/category/4844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dealsoftware.na3.teamsupport.com/knowledgeBase/category/48441/subcategory/48447" TargetMode="External"/><Relationship Id="rId5" Type="http://schemas.openxmlformats.org/officeDocument/2006/relationships/hyperlink" Target="https://idealsoftware.na3.teamsupport.com/knowledgeBase/category/48441/subcategory/48446" TargetMode="External"/><Relationship Id="rId4" Type="http://schemas.openxmlformats.org/officeDocument/2006/relationships/hyperlink" Target="https://idealsoftware.na3.teamsupport.com/knowledgeBase/category/48441/subcategory/48445" TargetMode="External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88083-C335-446C-C0B2-E161C3A06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CCB82A7-85E1-98FF-2CEA-260273320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1478" y="1828800"/>
            <a:ext cx="2226520" cy="747712"/>
          </a:xfrm>
          <a:prstGeom prst="rect">
            <a:avLst/>
          </a:prstGeom>
        </p:spPr>
      </p:pic>
      <p:sp>
        <p:nvSpPr>
          <p:cNvPr id="3" name="Tytuł 17">
            <a:extLst>
              <a:ext uri="{FF2B5EF4-FFF2-40B4-BE49-F238E27FC236}">
                <a16:creationId xmlns:a16="http://schemas.microsoft.com/office/drawing/2014/main" id="{B4073A49-6F08-3249-CAA7-761D1ED15882}"/>
              </a:ext>
            </a:extLst>
          </p:cNvPr>
          <p:cNvSpPr txBox="1">
            <a:spLocks/>
          </p:cNvSpPr>
          <p:nvPr/>
        </p:nvSpPr>
        <p:spPr>
          <a:xfrm>
            <a:off x="685800" y="3342640"/>
            <a:ext cx="6050280" cy="19351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b="1" kern="1200" spc="0" baseline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800" noProof="0" dirty="0">
                <a:latin typeface="+mj-lt"/>
              </a:rPr>
              <a:t>Price Like a Pro: </a:t>
            </a:r>
            <a:endParaRPr lang="pl-PL" sz="4800" noProof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CA" sz="2800" b="0" noProof="0" dirty="0">
                <a:solidFill>
                  <a:schemeClr val="accent2"/>
                </a:solidFill>
                <a:latin typeface="+mj-lt"/>
              </a:rPr>
              <a:t>Maintaining Competitive and Accurate Pricing</a:t>
            </a:r>
            <a:br>
              <a:rPr lang="en-US" sz="1050" noProof="0" dirty="0">
                <a:latin typeface="+mj-lt"/>
              </a:rPr>
            </a:br>
            <a:endParaRPr lang="en-US" sz="1050" noProof="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en-US" sz="1050" b="0" noProof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000" b="0" noProof="0" dirty="0">
                <a:latin typeface="+mj-lt"/>
              </a:rPr>
              <a:t>February 2025</a:t>
            </a:r>
          </a:p>
          <a:p>
            <a:pPr>
              <a:lnSpc>
                <a:spcPct val="100000"/>
              </a:lnSpc>
            </a:pPr>
            <a:r>
              <a:rPr lang="en-US" sz="2200" b="1" noProof="0" dirty="0">
                <a:solidFill>
                  <a:schemeClr val="bg1"/>
                </a:solidFill>
                <a:latin typeface="+mj-lt"/>
              </a:rPr>
              <a:t>Katie Mitchell</a:t>
            </a:r>
            <a:r>
              <a:rPr lang="en-US" sz="2200" noProof="0" dirty="0">
                <a:solidFill>
                  <a:schemeClr val="bg1"/>
                </a:solidFill>
                <a:latin typeface="+mj-lt"/>
              </a:rPr>
              <a:t>, Implementation Specialist</a:t>
            </a:r>
          </a:p>
          <a:p>
            <a:pPr>
              <a:lnSpc>
                <a:spcPct val="100000"/>
              </a:lnSpc>
            </a:pPr>
            <a:endParaRPr lang="en-US" sz="2000" b="0" noProof="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1D438-9130-B685-5D95-B69436FD3C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2" r="7386"/>
          <a:stretch/>
        </p:blipFill>
        <p:spPr>
          <a:xfrm>
            <a:off x="7620000" y="1752600"/>
            <a:ext cx="4572000" cy="5105400"/>
          </a:xfrm>
          <a:prstGeom prst="roundRect">
            <a:avLst>
              <a:gd name="adj" fmla="val 0"/>
            </a:avLst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A32D25D-D2EB-5B98-0E6F-3E9379105DC3}"/>
              </a:ext>
            </a:extLst>
          </p:cNvPr>
          <p:cNvSpPr txBox="1">
            <a:spLocks/>
          </p:cNvSpPr>
          <p:nvPr/>
        </p:nvSpPr>
        <p:spPr>
          <a:xfrm>
            <a:off x="119407" y="5457290"/>
            <a:ext cx="6708169" cy="6096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A3B636-D3E3-C969-E9FC-E14F240D5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1338" indent="-358775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Audit price code groups and matrix pricing setup.</a:t>
            </a:r>
          </a:p>
          <a:p>
            <a:pPr marL="541338" indent="-358775">
              <a:buClr>
                <a:schemeClr val="tx1"/>
              </a:buClr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the Sales Order Audit Report to review pricing changes.</a:t>
            </a:r>
          </a:p>
          <a:p>
            <a:pPr marL="541338" indent="-358775">
              <a:buClr>
                <a:schemeClr val="tx1"/>
              </a:buClr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Align work order markups with profit goals.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FBCFD-15AD-A58C-BD24-ACC807F6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9809B-3F81-8AD0-CE5E-87E0E8E53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6" r="21996"/>
          <a:stretch/>
        </p:blipFill>
        <p:spPr>
          <a:xfrm>
            <a:off x="7797728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23129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1E69B-D6BE-8996-1F8E-B6BAEC8EB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0C78FE-2368-C6A2-9AB3-74E0389F6911}"/>
              </a:ext>
            </a:extLst>
          </p:cNvPr>
          <p:cNvSpPr txBox="1"/>
          <p:nvPr/>
        </p:nvSpPr>
        <p:spPr>
          <a:xfrm>
            <a:off x="1352233" y="1494662"/>
            <a:ext cx="6281466" cy="341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Pricing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Creating a General Pricing Structure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Customer Pricing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 Pricing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Supplier Pricing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404391C-BC26-7D36-5E56-F4CC8487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Base Resources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AA72B67-4E0E-4B21-0A3B-8173CDB89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6885" y="1573012"/>
            <a:ext cx="424507" cy="3565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69D602-7CF8-30BB-132E-FA2BB1D3C7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42725"/>
          <a:stretch/>
        </p:blipFill>
        <p:spPr>
          <a:xfrm>
            <a:off x="7797728" y="1450428"/>
            <a:ext cx="3652156" cy="4340772"/>
          </a:xfrm>
          <a:prstGeom prst="roundRect">
            <a:avLst>
              <a:gd name="adj" fmla="val 1919"/>
            </a:avLst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A72A990-D6B1-4631-71B1-60C54D481A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6885" y="2304532"/>
            <a:ext cx="424507" cy="35651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ED45569-828A-1082-CA59-5708928051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6885" y="3036052"/>
            <a:ext cx="424507" cy="35651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117C8EF-C349-65A9-07C0-3D5468AFA2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7441" y="4517324"/>
            <a:ext cx="424507" cy="35651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576948C-EDD0-A4CA-7F94-37DC7C75DB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7442" y="3776688"/>
            <a:ext cx="424507" cy="3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09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DD0733-9E31-15B2-001D-D7602A5C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Agenda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2E37D11-1C2B-EDC6-425F-38DC99DBDFE9}"/>
              </a:ext>
            </a:extLst>
          </p:cNvPr>
          <p:cNvSpPr txBox="1">
            <a:spLocks/>
          </p:cNvSpPr>
          <p:nvPr/>
        </p:nvSpPr>
        <p:spPr>
          <a:xfrm>
            <a:off x="708884" y="2428175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dirty="0"/>
              <a:t>2</a:t>
            </a:r>
            <a:r>
              <a:rPr kumimoji="0" lang="pl-PL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en-CA" sz="180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5CD6F2-A437-D902-A194-4B20DBFD3D61}"/>
              </a:ext>
            </a:extLst>
          </p:cNvPr>
          <p:cNvSpPr txBox="1">
            <a:spLocks/>
          </p:cNvSpPr>
          <p:nvPr/>
        </p:nvSpPr>
        <p:spPr>
          <a:xfrm>
            <a:off x="708884" y="3218146"/>
            <a:ext cx="698400" cy="698400"/>
          </a:xfrm>
          <a:prstGeom prst="roundRect">
            <a:avLst>
              <a:gd name="adj" fmla="val 3938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dirty="0"/>
              <a:t>3</a:t>
            </a:r>
            <a:r>
              <a:rPr kumimoji="0" lang="pl-PL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en-CA" sz="180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C06BBFE-2C19-6369-458A-124A9693F0E9}"/>
              </a:ext>
            </a:extLst>
          </p:cNvPr>
          <p:cNvSpPr txBox="1">
            <a:spLocks/>
          </p:cNvSpPr>
          <p:nvPr/>
        </p:nvSpPr>
        <p:spPr>
          <a:xfrm>
            <a:off x="708884" y="4008117"/>
            <a:ext cx="698400" cy="698400"/>
          </a:xfrm>
          <a:prstGeom prst="roundRect">
            <a:avLst>
              <a:gd name="adj" fmla="val 4665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dirty="0"/>
              <a:t>4</a:t>
            </a:r>
            <a:r>
              <a:rPr kumimoji="0" lang="pl-PL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en-CA" sz="180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AED64AF-63F2-0D4D-4D54-92AF22AF3995}"/>
              </a:ext>
            </a:extLst>
          </p:cNvPr>
          <p:cNvSpPr txBox="1">
            <a:spLocks/>
          </p:cNvSpPr>
          <p:nvPr/>
        </p:nvSpPr>
        <p:spPr>
          <a:xfrm>
            <a:off x="710248" y="4787617"/>
            <a:ext cx="698400" cy="698400"/>
          </a:xfrm>
          <a:prstGeom prst="roundRect">
            <a:avLst>
              <a:gd name="adj" fmla="val 612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5</a:t>
            </a:r>
            <a:r>
              <a:rPr kumimoji="0" lang="pl-PL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en-CA" sz="180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07BBCCF-2861-5764-859B-36D69A3E1F24}"/>
              </a:ext>
            </a:extLst>
          </p:cNvPr>
          <p:cNvSpPr txBox="1">
            <a:spLocks/>
          </p:cNvSpPr>
          <p:nvPr/>
        </p:nvSpPr>
        <p:spPr>
          <a:xfrm>
            <a:off x="1524000" y="1664270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GB" sz="1700" dirty="0"/>
              <a:t>Benefits of Competitive Pricing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77E0E32-DC23-B054-5736-88C6AD4B3661}"/>
              </a:ext>
            </a:extLst>
          </p:cNvPr>
          <p:cNvSpPr txBox="1">
            <a:spLocks/>
          </p:cNvSpPr>
          <p:nvPr/>
        </p:nvSpPr>
        <p:spPr>
          <a:xfrm>
            <a:off x="708884" y="1664270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1.</a:t>
            </a:r>
            <a:endParaRPr kumimoji="0" lang="en-CA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CE71E85-9F83-A1BF-20FE-35A039784491}"/>
              </a:ext>
            </a:extLst>
          </p:cNvPr>
          <p:cNvSpPr txBox="1">
            <a:spLocks/>
          </p:cNvSpPr>
          <p:nvPr/>
        </p:nvSpPr>
        <p:spPr>
          <a:xfrm>
            <a:off x="1524000" y="2451408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700" dirty="0"/>
              <a:t>Tools and Reports for Pricing Management</a:t>
            </a:r>
            <a:endParaRPr lang="en-GB" sz="170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709EC89-4187-647A-E790-10A214BF581C}"/>
              </a:ext>
            </a:extLst>
          </p:cNvPr>
          <p:cNvSpPr txBox="1">
            <a:spLocks/>
          </p:cNvSpPr>
          <p:nvPr/>
        </p:nvSpPr>
        <p:spPr>
          <a:xfrm>
            <a:off x="1524000" y="3238546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700" dirty="0"/>
              <a:t>Product and Group Pricing Strategies</a:t>
            </a:r>
            <a:endParaRPr lang="en-GB" sz="170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D897A1D-5CEE-3D9D-B7B2-0B128A82D1F3}"/>
              </a:ext>
            </a:extLst>
          </p:cNvPr>
          <p:cNvSpPr txBox="1">
            <a:spLocks/>
          </p:cNvSpPr>
          <p:nvPr/>
        </p:nvSpPr>
        <p:spPr>
          <a:xfrm>
            <a:off x="1524000" y="4025684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GB" sz="1700" dirty="0"/>
              <a:t>Markups and Supplier Promotions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9BF81D75-D6D1-82AC-A184-B3D9B33D5465}"/>
              </a:ext>
            </a:extLst>
          </p:cNvPr>
          <p:cNvSpPr txBox="1">
            <a:spLocks/>
          </p:cNvSpPr>
          <p:nvPr/>
        </p:nvSpPr>
        <p:spPr>
          <a:xfrm>
            <a:off x="1524000" y="4812820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700" dirty="0"/>
              <a:t>Auditing and Maintaining Accuracy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833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6D50D7-A082-61C9-3023-C19DFEDF0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16380"/>
            <a:ext cx="5996683" cy="4267200"/>
          </a:xfrm>
        </p:spPr>
        <p:txBody>
          <a:bodyPr/>
          <a:lstStyle/>
          <a:p>
            <a:pPr marL="115887" indent="0">
              <a:buClr>
                <a:srgbClr val="2D94E0"/>
              </a:buClr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Key Benefits:</a:t>
            </a:r>
          </a:p>
          <a:p>
            <a:pPr marL="285750" indent="-285750">
              <a:spcBef>
                <a:spcPts val="1200"/>
              </a:spcBef>
              <a:buClr>
                <a:schemeClr val="bg2"/>
              </a:buClr>
            </a:pPr>
            <a:r>
              <a:rPr lang="en-US" sz="18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profit margins.</a:t>
            </a:r>
          </a:p>
          <a:p>
            <a:pPr marL="285750" indent="-285750">
              <a:buClr>
                <a:schemeClr val="bg2"/>
              </a:buClr>
            </a:pPr>
            <a:r>
              <a:rPr lang="en-US" sz="18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customer trust with consistent, transparent pricing.</a:t>
            </a:r>
          </a:p>
          <a:p>
            <a:pPr marL="285750" indent="-285750">
              <a:buClr>
                <a:schemeClr val="bg2"/>
              </a:buClr>
            </a:pPr>
            <a:r>
              <a:rPr lang="en-US" sz="18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time and reduce errors with automated pricing adjustments.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504A7F-140F-D8A7-4FCD-DDAEB4FE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Pricing Matters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B0320-187E-24E8-E21C-F54FF99C9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 r="32358"/>
          <a:stretch/>
        </p:blipFill>
        <p:spPr>
          <a:xfrm>
            <a:off x="7797728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28472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4F4BCE-0781-3033-F8D4-D42B1A71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5989320" cy="4267200"/>
          </a:xfrm>
        </p:spPr>
        <p:txBody>
          <a:bodyPr/>
          <a:lstStyle/>
          <a:p>
            <a:pPr marL="115887" indent="0"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Key Reports: 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Products &gt; Reports&gt;</a:t>
            </a:r>
          </a:p>
          <a:p>
            <a:pPr marL="285750" indent="-285750">
              <a:spcBef>
                <a:spcPts val="600"/>
              </a:spcBef>
              <a:buClr>
                <a:schemeClr val="bg2"/>
              </a:buClr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Product Price List Report: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Audit pricing across all products.</a:t>
            </a:r>
          </a:p>
          <a:p>
            <a:pPr marL="285750" indent="-285750">
              <a:buClr>
                <a:schemeClr val="bg2"/>
              </a:buClr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Price Range Table List: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Validate and refine matrix pricing setups.</a:t>
            </a:r>
          </a:p>
          <a:p>
            <a:pPr marL="285750" indent="-285750">
              <a:buClr>
                <a:schemeClr val="bg2"/>
              </a:buClr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Product Price Code List: </a:t>
            </a:r>
            <a:b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Ensure correct price codes are applied.</a:t>
            </a:r>
          </a:p>
          <a:p>
            <a:pPr marL="285750" indent="-285750">
              <a:buClr>
                <a:schemeClr val="bg2"/>
              </a:buClr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Customer Price Level List: </a:t>
            </a:r>
            <a:b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Verify customer-specific pricing levels.</a:t>
            </a:r>
          </a:p>
          <a:p>
            <a:pPr marL="285750" indent="-285750">
              <a:buClr>
                <a:schemeClr val="bg2"/>
              </a:buClr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Finding Your Top Selling Products: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Analyze product performance for strategic pricing.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7D0678-34F0-B4CB-818D-7011E5DE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and Reports for Pricing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F01A6E-A721-535E-741E-61B2420160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3" r="21913"/>
          <a:stretch/>
        </p:blipFill>
        <p:spPr>
          <a:xfrm>
            <a:off x="7797728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3918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C0B88A-CC6D-7AB4-A384-6CC9B0B2C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5280660" cy="4267200"/>
          </a:xfrm>
        </p:spPr>
        <p:txBody>
          <a:bodyPr/>
          <a:lstStyle/>
          <a:p>
            <a:pPr marL="115887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Pricing Tools:</a:t>
            </a:r>
          </a:p>
          <a:p>
            <a:pPr marL="285750" indent="-285750">
              <a:spcBef>
                <a:spcPts val="600"/>
              </a:spcBef>
              <a:buClr>
                <a:schemeClr val="bg2"/>
              </a:buClr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Matrix Pricing: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Automate price adjustments using cost tiers.</a:t>
            </a:r>
          </a:p>
          <a:p>
            <a:pPr marL="285750" indent="-285750">
              <a:buClr>
                <a:schemeClr val="bg2"/>
              </a:buClr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Price Code Groups: </a:t>
            </a:r>
            <a:b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Organize products for efficient adjustments.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1D7CFC-8B95-3908-B40F-BEB61BD5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and Reports for Pricing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76C4D7-92E9-7366-DA3B-F72A364F1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6" r="21996"/>
          <a:stretch/>
        </p:blipFill>
        <p:spPr>
          <a:xfrm>
            <a:off x="7797728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92923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585A35-D888-F157-5A39-335D747F2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7340"/>
            <a:ext cx="11074400" cy="4267200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Product-Level Pricing: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 pricing tiers (MSRP, Dealer Cost) to products (Path: Products &gt; Pricing).</a:t>
            </a:r>
          </a:p>
          <a:p>
            <a:endParaRPr lang="en-US" sz="2400" b="1" dirty="0"/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Price Code Groups: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Categorize products for efficient adjustments.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br>
              <a:rPr lang="pl-PL" sz="18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all parts under $10 into a single price code for bulk updates.</a:t>
            </a:r>
          </a:p>
          <a:p>
            <a:endParaRPr lang="en-US" sz="2400" b="1" dirty="0"/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Reports for Validation: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Price Code List: </a:t>
            </a:r>
            <a:br>
              <a:rPr lang="pl-PL" sz="18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correct codes are </a:t>
            </a:r>
            <a:r>
              <a:rPr lang="en-US" sz="1800" dirty="0" err="1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applied.Price</a:t>
            </a:r>
            <a:r>
              <a:rPr lang="en-US" sz="18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Range Table List: Review and refine pricing matrices.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59B557-2FB1-CC02-48AD-3EDB1FCF1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Product and Group Pricing</a:t>
            </a:r>
          </a:p>
        </p:txBody>
      </p:sp>
    </p:spTree>
    <p:extLst>
      <p:ext uri="{BB962C8B-B14F-4D97-AF65-F5344CB8AC3E}">
        <p14:creationId xmlns:p14="http://schemas.microsoft.com/office/powerpoint/2010/main" val="388324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A9CA6B-73C6-C22C-DFF2-28F821E4B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Markups and Promotions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68A6388-CAAA-87AF-2388-E55B66FD1C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8800" y="1450428"/>
            <a:ext cx="11074400" cy="285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3087" marR="0" lvl="0" indent="-457200" defTabSz="914400" latinLnBrk="0">
              <a:lnSpc>
                <a:spcPct val="100000"/>
              </a:lnSpc>
              <a:buClrTx/>
              <a:buSzTx/>
              <a:buFont typeface="+mj-lt"/>
              <a:buAutoNum type="arabicPeriod"/>
              <a:tabLst/>
            </a:pPr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Work Order Markups:</a:t>
            </a:r>
          </a:p>
          <a:p>
            <a:pPr marL="2857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Configure standard part markups for work orders </a:t>
            </a:r>
          </a:p>
          <a:p>
            <a:pPr marL="2857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Applications &gt; Work Orders &gt; Options &gt; Markup Settings</a:t>
            </a:r>
          </a:p>
          <a:p>
            <a:pPr marL="2857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Adjust margins globally using the Margin Adjustment Tool.</a:t>
            </a:r>
          </a:p>
          <a:p>
            <a:pPr marL="285750" marR="0" lvl="0" indent="-285750" defTabSz="914400" latinLnBrk="0">
              <a:lnSpc>
                <a:spcPct val="100000"/>
              </a:lnSpc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altLang="en-US" sz="14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7" indent="-457200">
              <a:buClrTx/>
              <a:buFont typeface="+mj-lt"/>
              <a:buAutoNum type="arabicPeriod" startAt="2"/>
            </a:pPr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Supplier Promotions:</a:t>
            </a:r>
          </a:p>
          <a:p>
            <a:pPr marL="2857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Set and track promotional pricing</a:t>
            </a:r>
          </a:p>
          <a:p>
            <a:pPr marL="2857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Review promotions with the Supplier Pricing Report</a:t>
            </a:r>
          </a:p>
          <a:p>
            <a:pPr marL="2857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Suppliers &gt; Reports &gt; Supplier Pricing Report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CE4986-65D4-2606-7486-A8F7C7E19D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r="4786"/>
          <a:stretch/>
        </p:blipFill>
        <p:spPr>
          <a:xfrm>
            <a:off x="7797728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391857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92E60E-ED55-915B-65EB-D4DF63C38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6004560" cy="4267200"/>
          </a:xfrm>
        </p:spPr>
        <p:txBody>
          <a:bodyPr/>
          <a:lstStyle/>
          <a:p>
            <a:pPr marL="115887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Sales Order Audit Report </a:t>
            </a:r>
          </a:p>
          <a:p>
            <a:pPr marL="285750" lvl="1" indent="-285750">
              <a:buClr>
                <a:schemeClr val="bg2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Applications &gt; Sales &gt; Sales Reports &gt; Sales Order Audit Report</a:t>
            </a:r>
          </a:p>
          <a:p>
            <a:pPr marL="285750" lvl="1" indent="-285750">
              <a:buClr>
                <a:schemeClr val="bg2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Identify orders where manual price overrides occurred.</a:t>
            </a:r>
          </a:p>
          <a:p>
            <a:pPr marL="285750" lvl="1" indent="-285750">
              <a:buClr>
                <a:schemeClr val="bg2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Filter by "Field" to focus on net price changes.</a:t>
            </a:r>
          </a:p>
          <a:p>
            <a:pPr marL="115887" indent="0">
              <a:buNone/>
            </a:pPr>
            <a:endParaRPr lang="pl-PL" sz="2000" b="1" dirty="0">
              <a:solidFill>
                <a:schemeClr val="tx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115887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Product Pricing Report </a:t>
            </a:r>
          </a:p>
          <a:p>
            <a:pPr marL="285750" lvl="1" indent="-285750">
              <a:buClr>
                <a:schemeClr val="bg2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Products &gt; Reports &gt; Product Pricing Report</a:t>
            </a:r>
          </a:p>
          <a:p>
            <a:pPr marL="285750" lvl="1" indent="-285750">
              <a:buClr>
                <a:schemeClr val="bg2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Review products with active pricing rules.</a:t>
            </a:r>
          </a:p>
          <a:p>
            <a:pPr marL="115887" indent="0">
              <a:buNone/>
            </a:pPr>
            <a:endParaRPr lang="pl-PL" sz="2000" b="1" dirty="0">
              <a:solidFill>
                <a:schemeClr val="tx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115887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Best Practices</a:t>
            </a:r>
          </a:p>
          <a:p>
            <a:pPr marL="285750" lvl="1" indent="-285750">
              <a:buClr>
                <a:schemeClr val="bg2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Run the Sales Order Audit Report weekly to identify unauthorized pricing changes.</a:t>
            </a:r>
          </a:p>
          <a:p>
            <a:pPr marL="285750" lvl="1" indent="-285750">
              <a:buClr>
                <a:schemeClr val="bg2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Document changes for process improvement.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E3696F-6F76-B4AB-FB5B-6C72FE719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Auditing Pricing Adjustments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66DD5-E20C-C01A-3478-BFE9786EC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5" r="18455"/>
          <a:stretch/>
        </p:blipFill>
        <p:spPr>
          <a:xfrm>
            <a:off x="7797728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13201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D3921A-EFE6-45F6-F747-9D2F56A49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chemeClr val="bg2"/>
              </a:buClr>
            </a:pPr>
            <a:r>
              <a:rPr lang="en-US" sz="18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reports under Products &gt; Reports to maintain accuracy.</a:t>
            </a:r>
            <a:endParaRPr lang="pl-PL" sz="18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/>
              </a:buClr>
            </a:pPr>
            <a:endParaRPr lang="en-US" sz="18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/>
              </a:buClr>
            </a:pPr>
            <a:r>
              <a:rPr lang="en-US" sz="18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product and group pricing for flexibility and competitiveness.</a:t>
            </a:r>
            <a:endParaRPr lang="pl-PL" sz="18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/>
              </a:buClr>
            </a:pPr>
            <a:endParaRPr lang="en-US" sz="1800" dirty="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/>
              </a:buClr>
            </a:pPr>
            <a:r>
              <a:rPr lang="en-US" sz="18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pricing adjustments regularly using the Sales Order Audit Report.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E0DEB-0C6F-BEB2-C588-6F04BB444F5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6760" y="4785360"/>
            <a:ext cx="5105400" cy="883920"/>
          </a:xfrm>
        </p:spPr>
        <p:txBody>
          <a:bodyPr/>
          <a:lstStyle/>
          <a:p>
            <a:pPr marL="115887" indent="0">
              <a:buNone/>
            </a:pPr>
            <a:r>
              <a:rPr lang="en-US" sz="1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Run the Sales Order Audit Report this week to identify pricing adjustments.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FDDCA0-2B28-11FE-7FE4-EC8B072C0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Control of Your Pricing Strategy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46797-F195-C372-20B1-CAAC2C268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1" r="21981"/>
          <a:stretch/>
        </p:blipFill>
        <p:spPr>
          <a:xfrm>
            <a:off x="7797728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8822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XIS theme">
  <a:themeElements>
    <a:clrScheme name="Ideal">
      <a:dk1>
        <a:srgbClr val="363636"/>
      </a:dk1>
      <a:lt1>
        <a:srgbClr val="FFFFFF"/>
      </a:lt1>
      <a:dk2>
        <a:srgbClr val="004987"/>
      </a:dk2>
      <a:lt2>
        <a:srgbClr val="FED874"/>
      </a:lt2>
      <a:accent1>
        <a:srgbClr val="004987"/>
      </a:accent1>
      <a:accent2>
        <a:srgbClr val="FED874"/>
      </a:accent2>
      <a:accent3>
        <a:srgbClr val="F8AA00"/>
      </a:accent3>
      <a:accent4>
        <a:srgbClr val="363636"/>
      </a:accent4>
      <a:accent5>
        <a:srgbClr val="EA5044"/>
      </a:accent5>
      <a:accent6>
        <a:srgbClr val="388E3C"/>
      </a:accent6>
      <a:hlink>
        <a:srgbClr val="004987"/>
      </a:hlink>
      <a:folHlink>
        <a:srgbClr val="363636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EAB0774-A81E-437B-901B-C98E8285E1BD}" vid="{2568062E-7373-4101-919C-A44A8BB56A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D6775C401A1640A4B6CD356F6DB115" ma:contentTypeVersion="18" ma:contentTypeDescription="Create a new document." ma:contentTypeScope="" ma:versionID="d5b1180af3163315e3554cbe0618c46c">
  <xsd:schema xmlns:xsd="http://www.w3.org/2001/XMLSchema" xmlns:xs="http://www.w3.org/2001/XMLSchema" xmlns:p="http://schemas.microsoft.com/office/2006/metadata/properties" xmlns:ns2="9d4cd623-3799-4ddc-ada4-77011a1fbe38" xmlns:ns3="10aab84b-ebc1-4094-a9d9-1ee9be3db491" targetNamespace="http://schemas.microsoft.com/office/2006/metadata/properties" ma:root="true" ma:fieldsID="59cafd4d6e0f03a1fcd32b35e6e9844c" ns2:_="" ns3:_="">
    <xsd:import namespace="9d4cd623-3799-4ddc-ada4-77011a1fbe38"/>
    <xsd:import namespace="10aab84b-ebc1-4094-a9d9-1ee9be3db4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cd623-3799-4ddc-ada4-77011a1fbe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fba1a00-cd55-4846-a578-cb41955946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ab84b-ebc1-4094-a9d9-1ee9be3db49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6d9d94-bf33-415a-b03d-5e901ef345b8}" ma:internalName="TaxCatchAll" ma:showField="CatchAllData" ma:web="10aab84b-ebc1-4094-a9d9-1ee9be3db4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4cd623-3799-4ddc-ada4-77011a1fbe38">
      <Terms xmlns="http://schemas.microsoft.com/office/infopath/2007/PartnerControls"/>
    </lcf76f155ced4ddcb4097134ff3c332f>
    <TaxCatchAll xmlns="10aab84b-ebc1-4094-a9d9-1ee9be3db491" xsi:nil="true"/>
  </documentManagement>
</p:properties>
</file>

<file path=customXml/itemProps1.xml><?xml version="1.0" encoding="utf-8"?>
<ds:datastoreItem xmlns:ds="http://schemas.openxmlformats.org/officeDocument/2006/customXml" ds:itemID="{EE81C83F-33A2-4D23-BCE9-4CFB02C630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3BCB1A-2452-4AA3-BEEB-069D602D8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4cd623-3799-4ddc-ada4-77011a1fbe38"/>
    <ds:schemaRef ds:uri="10aab84b-ebc1-4094-a9d9-1ee9be3db4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E9405F-6766-4792-A477-13C1E42F60E0}">
  <ds:schemaRefs>
    <ds:schemaRef ds:uri="http://schemas.microsoft.com/office/2006/metadata/properties"/>
    <ds:schemaRef ds:uri="http://schemas.microsoft.com/office/infopath/2007/PartnerControls"/>
    <ds:schemaRef ds:uri="9d4cd623-3799-4ddc-ada4-77011a1fbe38"/>
    <ds:schemaRef ds:uri="10aab84b-ebc1-4094-a9d9-1ee9be3db491"/>
  </ds:schemaRefs>
</ds:datastoreItem>
</file>

<file path=docMetadata/LabelInfo.xml><?xml version="1.0" encoding="utf-8"?>
<clbl:labelList xmlns:clbl="http://schemas.microsoft.com/office/2020/mipLabelMetadata">
  <clbl:label id="{f65d02be-9231-4769-9120-8d7f799652db}" enabled="0" method="" siteId="{f65d02be-9231-4769-9120-8d7f799652d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AXIS_generic_2016_wide</Template>
  <TotalTime>24519</TotalTime>
  <Words>782</Words>
  <Application>Microsoft Office PowerPoint</Application>
  <PresentationFormat>Widescreen</PresentationFormat>
  <Paragraphs>125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Franklin Gothic Book</vt:lpstr>
      <vt:lpstr>Wingdings</vt:lpstr>
      <vt:lpstr>AXIS theme</vt:lpstr>
      <vt:lpstr>PowerPoint Presentation</vt:lpstr>
      <vt:lpstr>Agenda</vt:lpstr>
      <vt:lpstr>Why Pricing Matters</vt:lpstr>
      <vt:lpstr>Tools and Reports for Pricing Management</vt:lpstr>
      <vt:lpstr>Tools and Reports for Pricing Management</vt:lpstr>
      <vt:lpstr>Managing Product and Group Pricing</vt:lpstr>
      <vt:lpstr>Markups and Promotions</vt:lpstr>
      <vt:lpstr>Auditing Pricing Adjustments</vt:lpstr>
      <vt:lpstr>Take Control of Your Pricing Strategy</vt:lpstr>
      <vt:lpstr>Next Steps</vt:lpstr>
      <vt:lpstr>Knowledge Base Resources</vt:lpstr>
      <vt:lpstr>PowerPoint Presentation</vt:lpstr>
    </vt:vector>
  </TitlesOfParts>
  <Company>Campana Systems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Title Here -- it can be 2 lines if you want</dc:title>
  <dc:creator>Mark Futterer</dc:creator>
  <cp:lastModifiedBy>Kseniya Savelyeva</cp:lastModifiedBy>
  <cp:revision>533</cp:revision>
  <cp:lastPrinted>2018-08-15T18:40:37Z</cp:lastPrinted>
  <dcterms:created xsi:type="dcterms:W3CDTF">2016-10-24T23:55:46Z</dcterms:created>
  <dcterms:modified xsi:type="dcterms:W3CDTF">2025-02-04T14:42:45Z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0x01010072D6775C401A1640A4B6CD356F6DB115</vt:lpwstr>
  </property>
  <property fmtid="{D5CDD505-2E9C-101B-9397-08002B2CF9AE}" pid="3" name="MediaServiceImageTags">
    <vt:lpwstr/>
  </property>
</Properties>
</file>