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9"/>
  </p:notesMasterIdLst>
  <p:handoutMasterIdLst>
    <p:handoutMasterId r:id="rId20"/>
  </p:handoutMasterIdLst>
  <p:sldIdLst>
    <p:sldId id="378" r:id="rId5"/>
    <p:sldId id="395" r:id="rId6"/>
    <p:sldId id="406" r:id="rId7"/>
    <p:sldId id="409" r:id="rId8"/>
    <p:sldId id="424" r:id="rId9"/>
    <p:sldId id="423" r:id="rId10"/>
    <p:sldId id="410" r:id="rId11"/>
    <p:sldId id="420" r:id="rId12"/>
    <p:sldId id="421" r:id="rId13"/>
    <p:sldId id="411" r:id="rId14"/>
    <p:sldId id="419" r:id="rId15"/>
    <p:sldId id="432" r:id="rId16"/>
    <p:sldId id="430" r:id="rId17"/>
    <p:sldId id="431" r:id="rId18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4E0"/>
    <a:srgbClr val="1659A1"/>
    <a:srgbClr val="001A3C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950ED-AFC1-49A1-B161-A423A372EA90}" v="6" dt="2025-02-04T15:04:57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4E6950ED-AFC1-49A1-B161-A423A372EA90}"/>
    <pc:docChg chg="undo custSel addSld modSld">
      <pc:chgData name="Kseniya Savelyeva" userId="61dfa266-1292-4dde-9989-92e37fd6a96c" providerId="ADAL" clId="{4E6950ED-AFC1-49A1-B161-A423A372EA90}" dt="2025-02-04T15:05:01.508" v="12" actId="1076"/>
      <pc:docMkLst>
        <pc:docMk/>
      </pc:docMkLst>
      <pc:sldChg chg="addSp modSp add mod">
        <pc:chgData name="Kseniya Savelyeva" userId="61dfa266-1292-4dde-9989-92e37fd6a96c" providerId="ADAL" clId="{4E6950ED-AFC1-49A1-B161-A423A372EA90}" dt="2025-02-04T15:05:01.508" v="12" actId="1076"/>
        <pc:sldMkLst>
          <pc:docMk/>
          <pc:sldMk cId="1077675585" sldId="432"/>
        </pc:sldMkLst>
        <pc:spChg chg="mod">
          <ac:chgData name="Kseniya Savelyeva" userId="61dfa266-1292-4dde-9989-92e37fd6a96c" providerId="ADAL" clId="{4E6950ED-AFC1-49A1-B161-A423A372EA90}" dt="2025-02-04T15:03:38.742" v="2" actId="14100"/>
          <ac:spMkLst>
            <pc:docMk/>
            <pc:sldMk cId="1077675585" sldId="432"/>
            <ac:spMk id="5" creationId="{8404391C-BC26-7D36-5E56-F4CC8487BEB1}"/>
          </ac:spMkLst>
        </pc:spChg>
        <pc:spChg chg="mod">
          <ac:chgData name="Kseniya Savelyeva" userId="61dfa266-1292-4dde-9989-92e37fd6a96c" providerId="ADAL" clId="{4E6950ED-AFC1-49A1-B161-A423A372EA90}" dt="2025-02-04T15:04:38.729" v="10"/>
          <ac:spMkLst>
            <pc:docMk/>
            <pc:sldMk cId="1077675585" sldId="432"/>
            <ac:spMk id="6" creationId="{290C78FE-2368-C6A2-9AB3-74E0389F6911}"/>
          </ac:spMkLst>
        </pc:spChg>
        <pc:picChg chg="add mod">
          <ac:chgData name="Kseniya Savelyeva" userId="61dfa266-1292-4dde-9989-92e37fd6a96c" providerId="ADAL" clId="{4E6950ED-AFC1-49A1-B161-A423A372EA90}" dt="2025-02-04T15:05:01.508" v="12" actId="1076"/>
          <ac:picMkLst>
            <pc:docMk/>
            <pc:sldMk cId="1077675585" sldId="432"/>
            <ac:picMk id="2" creationId="{83F472EA-8F52-B281-88BF-0FB6E906DF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5A7E1-A309-4455-3C68-8A9F6FE3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289B2-98E9-54EA-DCC3-C5648608C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3DE9D-9FDD-B3D7-6ED0-4F455234F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798B-3D18-5598-684D-163BEC146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5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8672" y="2488998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idealsoftware.na3.teamsupport.com/knowledgeBase/14317135" TargetMode="External"/><Relationship Id="rId7" Type="http://schemas.openxmlformats.org/officeDocument/2006/relationships/image" Target="../media/image25.svg"/><Relationship Id="rId2" Type="http://schemas.openxmlformats.org/officeDocument/2006/relationships/hyperlink" Target="https://idealsoftware.na3.teamsupport.com/knowledgeBase/1431684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idealsoftware.na3.teamsupport.com/knowledgeBase/14316976" TargetMode="External"/><Relationship Id="rId4" Type="http://schemas.openxmlformats.org/officeDocument/2006/relationships/hyperlink" Target="https://idealsoftware.na3.teamsupport.com/knowledgeBase/1431711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reepngimg.com/png/15750-money-png-pictu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ED1BC2-1E95-A2AF-40DE-3CBB1A46F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3" name="Tytuł 17">
            <a:extLst>
              <a:ext uri="{FF2B5EF4-FFF2-40B4-BE49-F238E27FC236}">
                <a16:creationId xmlns:a16="http://schemas.microsoft.com/office/drawing/2014/main" id="{3B7307CD-83C6-6F38-800A-C1D221B5E197}"/>
              </a:ext>
            </a:extLst>
          </p:cNvPr>
          <p:cNvSpPr txBox="1">
            <a:spLocks/>
          </p:cNvSpPr>
          <p:nvPr/>
        </p:nvSpPr>
        <p:spPr>
          <a:xfrm>
            <a:off x="685800" y="3124200"/>
            <a:ext cx="822960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Inventory Accuracy</a:t>
            </a:r>
          </a:p>
          <a:p>
            <a:pPr>
              <a:lnSpc>
                <a:spcPct val="100000"/>
              </a:lnSpc>
            </a:pPr>
            <a:br>
              <a:rPr lang="en-US" sz="1050" noProof="0" dirty="0">
                <a:latin typeface="+mj-lt"/>
              </a:rPr>
            </a:b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noProof="0" dirty="0">
                <a:solidFill>
                  <a:schemeClr val="bg1"/>
                </a:solidFill>
                <a:latin typeface="+mj-lt"/>
              </a:rPr>
              <a:t>Jim Daum, </a:t>
            </a:r>
            <a:r>
              <a:rPr lang="en-US" sz="2000" noProof="0" dirty="0">
                <a:solidFill>
                  <a:schemeClr val="bg1"/>
                </a:solidFill>
                <a:latin typeface="+mj-lt"/>
              </a:rPr>
              <a:t>Implementation Specialist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3701C-1772-B585-D321-173F2E9BC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0193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24032" cy="1325563"/>
          </a:xfrm>
        </p:spPr>
        <p:txBody>
          <a:bodyPr/>
          <a:lstStyle/>
          <a:p>
            <a:r>
              <a:rPr lang="en-US" noProof="0" dirty="0"/>
              <a:t>Min / Max Watch For Red Flags</a:t>
            </a:r>
            <a:br>
              <a:rPr lang="en-US" noProof="0" dirty="0"/>
            </a:br>
            <a:endParaRPr lang="en-US" sz="1400" noProof="0" dirty="0">
              <a:solidFill>
                <a:schemeClr val="accent5"/>
              </a:solidFill>
              <a:ea typeface="+mn-ea"/>
              <a:cs typeface="Arial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5B19F-48AD-42A2-A3DA-467DF9FBC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7154"/>
          <a:stretch/>
        </p:blipFill>
        <p:spPr>
          <a:xfrm>
            <a:off x="830589" y="1767840"/>
            <a:ext cx="10632422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D3411-8F6A-A3FC-871A-204965658A94}"/>
              </a:ext>
            </a:extLst>
          </p:cNvPr>
          <p:cNvSpPr txBox="1"/>
          <p:nvPr/>
        </p:nvSpPr>
        <p:spPr>
          <a:xfrm>
            <a:off x="640080" y="102345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noProof="0" dirty="0">
                <a:solidFill>
                  <a:srgbClr val="00B050"/>
                </a:solidFill>
                <a:latin typeface="+mj-lt"/>
                <a:ea typeface="+mn-ea"/>
                <a:cs typeface="Arial" charset="0"/>
              </a:rPr>
              <a:t>Show</a:t>
            </a:r>
            <a:r>
              <a:rPr lang="en-US" sz="1600" b="1" noProof="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b="1" noProof="0" dirty="0">
                <a:solidFill>
                  <a:srgbClr val="00B050"/>
                </a:solidFill>
                <a:latin typeface="+mj-lt"/>
                <a:ea typeface="+mn-ea"/>
                <a:cs typeface="Arial" charset="0"/>
              </a:rPr>
              <a:t>Activity</a:t>
            </a:r>
            <a:endParaRPr lang="en-US" sz="1600" b="1" noProof="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2B6C536-D63F-5D47-9BA3-B9A9B9E7BBB4}"/>
              </a:ext>
            </a:extLst>
          </p:cNvPr>
          <p:cNvSpPr/>
          <p:nvPr/>
        </p:nvSpPr>
        <p:spPr>
          <a:xfrm>
            <a:off x="2002076" y="140627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01D89D2-4E1E-78F3-C965-10CF25A1FB88}"/>
              </a:ext>
            </a:extLst>
          </p:cNvPr>
          <p:cNvSpPr/>
          <p:nvPr/>
        </p:nvSpPr>
        <p:spPr>
          <a:xfrm rot="16200000">
            <a:off x="1438197" y="204127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7D71B8E-1AAA-C42B-7C22-D8D389B43782}"/>
              </a:ext>
            </a:extLst>
          </p:cNvPr>
          <p:cNvSpPr/>
          <p:nvPr/>
        </p:nvSpPr>
        <p:spPr>
          <a:xfrm>
            <a:off x="3104437" y="455079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7EDCBD7-3404-5179-1334-3E4324E14B98}"/>
              </a:ext>
            </a:extLst>
          </p:cNvPr>
          <p:cNvSpPr/>
          <p:nvPr/>
        </p:nvSpPr>
        <p:spPr>
          <a:xfrm rot="5400000">
            <a:off x="4384597" y="535851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F34580D-1061-BEA1-7FF6-EDB22404ACA9}"/>
              </a:ext>
            </a:extLst>
          </p:cNvPr>
          <p:cNvSpPr/>
          <p:nvPr/>
        </p:nvSpPr>
        <p:spPr>
          <a:xfrm rot="5400000">
            <a:off x="7849157" y="2579754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B5A7D7-03B6-2B9B-8C49-7BA0F77B9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8848" y="2143922"/>
            <a:ext cx="6115904" cy="2219635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Keep Levels Up To Date</a:t>
            </a:r>
          </a:p>
        </p:txBody>
      </p:sp>
    </p:spTree>
    <p:extLst>
      <p:ext uri="{BB962C8B-B14F-4D97-AF65-F5344CB8AC3E}">
        <p14:creationId xmlns:p14="http://schemas.microsoft.com/office/powerpoint/2010/main" val="18169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Inventory Status Report 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Defining Stok Levels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/>
              </a:rPr>
              <a:t>Setting Stock Levels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5"/>
              </a:rPr>
              <a:t>Changing Seasonal Stocking Levels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25200" cy="832886"/>
          </a:xfrm>
        </p:spPr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3F472EA-8F52-B281-88BF-0FB6E906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980" y="3770146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751A50-E6B4-3481-B34F-E954B50F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2" y="1516380"/>
            <a:ext cx="7586136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178A447-00FD-0882-F3D8-EFD677B5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74400" cy="978381"/>
          </a:xfrm>
        </p:spPr>
        <p:txBody>
          <a:bodyPr>
            <a:normAutofit/>
          </a:bodyPr>
          <a:lstStyle/>
          <a:p>
            <a:r>
              <a:rPr lang="en-US" noProof="0" dirty="0"/>
              <a:t>Additional Information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78128E9-87AB-AFAA-0CBF-A33B12E14D37}"/>
              </a:ext>
            </a:extLst>
          </p:cNvPr>
          <p:cNvSpPr/>
          <p:nvPr/>
        </p:nvSpPr>
        <p:spPr>
          <a:xfrm>
            <a:off x="2836832" y="4801985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52A4D74-9E0A-21CA-B003-105B0A215586}"/>
              </a:ext>
            </a:extLst>
          </p:cNvPr>
          <p:cNvSpPr/>
          <p:nvPr/>
        </p:nvSpPr>
        <p:spPr>
          <a:xfrm rot="10800000">
            <a:off x="6789072" y="287884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E7D7A01-A729-3DBE-A190-C7A0FBB2000D}"/>
              </a:ext>
            </a:extLst>
          </p:cNvPr>
          <p:cNvSpPr/>
          <p:nvPr/>
        </p:nvSpPr>
        <p:spPr>
          <a:xfrm rot="10800000">
            <a:off x="9501792" y="208636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2EB551A-B011-37D7-92E2-0FD5BA9607D9}"/>
              </a:ext>
            </a:extLst>
          </p:cNvPr>
          <p:cNvSpPr/>
          <p:nvPr/>
        </p:nvSpPr>
        <p:spPr>
          <a:xfrm>
            <a:off x="5407312" y="180188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65E60E1-34D1-A459-E0ED-D4C480BB5CA9}"/>
              </a:ext>
            </a:extLst>
          </p:cNvPr>
          <p:cNvSpPr/>
          <p:nvPr/>
        </p:nvSpPr>
        <p:spPr>
          <a:xfrm rot="16200000">
            <a:off x="3934113" y="3315724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dirty="0">
                <a:latin typeface="+mj-lt"/>
              </a:rPr>
              <a:t>Agenda</a:t>
            </a:r>
            <a:endParaRPr lang="en-US" noProof="0" dirty="0"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278696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068667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06BBFE-2C19-6369-458A-124A9693F0E9}"/>
              </a:ext>
            </a:extLst>
          </p:cNvPr>
          <p:cNvSpPr txBox="1">
            <a:spLocks/>
          </p:cNvSpPr>
          <p:nvPr/>
        </p:nvSpPr>
        <p:spPr>
          <a:xfrm>
            <a:off x="708884" y="3858638"/>
            <a:ext cx="698400" cy="698400"/>
          </a:xfrm>
          <a:prstGeom prst="roundRect">
            <a:avLst>
              <a:gd name="adj" fmla="val 46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4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514791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Stocking Levels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514791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301929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Inventory Valuation Report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089067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Where To Set Stocking Levels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D897A1D-5CEE-3D9D-B7B2-0B128A82D1F3}"/>
              </a:ext>
            </a:extLst>
          </p:cNvPr>
          <p:cNvSpPr txBox="1">
            <a:spLocks/>
          </p:cNvSpPr>
          <p:nvPr/>
        </p:nvSpPr>
        <p:spPr>
          <a:xfrm>
            <a:off x="1524000" y="3876205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Using History To Set Levels</a:t>
            </a:r>
          </a:p>
        </p:txBody>
      </p:sp>
    </p:spTree>
    <p:extLst>
      <p:ext uri="{BB962C8B-B14F-4D97-AF65-F5344CB8AC3E}">
        <p14:creationId xmlns:p14="http://schemas.microsoft.com/office/powerpoint/2010/main" val="37979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Inventory is Money</a:t>
            </a:r>
          </a:p>
        </p:txBody>
      </p:sp>
      <p:pic>
        <p:nvPicPr>
          <p:cNvPr id="14" name="Picture 13" descr="A pile of paper money&#10;&#10;Description automatically generated with low confidence">
            <a:extLst>
              <a:ext uri="{FF2B5EF4-FFF2-40B4-BE49-F238E27FC236}">
                <a16:creationId xmlns:a16="http://schemas.microsoft.com/office/drawing/2014/main" id="{A05F02E1-37B3-EE9E-D16E-587AC8A8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1314" y="1578961"/>
            <a:ext cx="6215086" cy="42683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EDCAEB-65E8-BE71-C41D-EAE1955E528E}"/>
              </a:ext>
            </a:extLst>
          </p:cNvPr>
          <p:cNvSpPr txBox="1"/>
          <p:nvPr/>
        </p:nvSpPr>
        <p:spPr bwMode="auto">
          <a:xfrm>
            <a:off x="950144" y="7072905"/>
            <a:ext cx="10261550" cy="4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98" tIns="121598" rIns="121598" bIns="121598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97" noProof="0" dirty="0">
                <a:hlinkClick r:id="rId4" tooltip="https://www.freepngimg.com/png/15750-money-png-picture"/>
              </a:rPr>
              <a:t>This Photo</a:t>
            </a:r>
            <a:r>
              <a:rPr lang="en-US" sz="1197" noProof="0" dirty="0"/>
              <a:t> by Unknown Author is licensed under </a:t>
            </a:r>
            <a:r>
              <a:rPr lang="en-US" sz="1197" noProof="0" dirty="0">
                <a:hlinkClick r:id="rId5" tooltip="https://creativecommons.org/licenses/by-nc/3.0/"/>
              </a:rPr>
              <a:t>CC BY-NC</a:t>
            </a:r>
            <a:endParaRPr lang="en-US" sz="1197" noProof="0" dirty="0"/>
          </a:p>
        </p:txBody>
      </p:sp>
    </p:spTree>
    <p:extLst>
      <p:ext uri="{BB962C8B-B14F-4D97-AF65-F5344CB8AC3E}">
        <p14:creationId xmlns:p14="http://schemas.microsoft.com/office/powerpoint/2010/main" val="1218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40BAEC-26A4-CA8C-AA48-4FA4FB1DE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8983" y="1524000"/>
            <a:ext cx="2695634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 you know your $$$?</a:t>
            </a:r>
          </a:p>
        </p:txBody>
      </p:sp>
    </p:spTree>
    <p:extLst>
      <p:ext uri="{BB962C8B-B14F-4D97-AF65-F5344CB8AC3E}">
        <p14:creationId xmlns:p14="http://schemas.microsoft.com/office/powerpoint/2010/main" val="32210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C490-1A0C-009A-48E3-4B0327551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3DD17-3C68-C0C8-012C-38A342DEB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0857" y="1524000"/>
            <a:ext cx="7451886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CE32998-D9A8-3414-1E35-2F39EBA4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Inventory Valuation Report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B3B84CA-DF98-48AE-92E1-92ECD1887FDB}"/>
              </a:ext>
            </a:extLst>
          </p:cNvPr>
          <p:cNvSpPr/>
          <p:nvPr/>
        </p:nvSpPr>
        <p:spPr>
          <a:xfrm rot="16200000">
            <a:off x="2360828" y="2351280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F7DA000-AA17-302C-326B-F36EEF8DF9EA}"/>
              </a:ext>
            </a:extLst>
          </p:cNvPr>
          <p:cNvSpPr/>
          <p:nvPr/>
        </p:nvSpPr>
        <p:spPr>
          <a:xfrm rot="10800000">
            <a:off x="4675054" y="3617807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005A5A8-C5D9-F2E0-ECD8-332E918CBD43}"/>
              </a:ext>
            </a:extLst>
          </p:cNvPr>
          <p:cNvSpPr/>
          <p:nvPr/>
        </p:nvSpPr>
        <p:spPr>
          <a:xfrm rot="5400000">
            <a:off x="6932763" y="3841138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092D69E-B360-8133-693C-647ED3805177}"/>
              </a:ext>
            </a:extLst>
          </p:cNvPr>
          <p:cNvSpPr/>
          <p:nvPr/>
        </p:nvSpPr>
        <p:spPr>
          <a:xfrm>
            <a:off x="2758996" y="111671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8DE83-5160-BBFA-654A-7C8DE68E8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288" y="1524000"/>
            <a:ext cx="8785024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Product Stock Levels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E82FC77-13DA-0F25-2BFE-4E411686151D}"/>
              </a:ext>
            </a:extLst>
          </p:cNvPr>
          <p:cNvSpPr/>
          <p:nvPr/>
        </p:nvSpPr>
        <p:spPr>
          <a:xfrm>
            <a:off x="6924596" y="187871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7FCABA-B790-1944-4C5C-5A86FFB37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9981" y="1783775"/>
            <a:ext cx="4753638" cy="3686689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Setting Stocking Levels</a:t>
            </a:r>
          </a:p>
        </p:txBody>
      </p:sp>
    </p:spTree>
    <p:extLst>
      <p:ext uri="{BB962C8B-B14F-4D97-AF65-F5344CB8AC3E}">
        <p14:creationId xmlns:p14="http://schemas.microsoft.com/office/powerpoint/2010/main" val="13747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7127A5-CE9E-D258-740F-C758EFAB1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642871" y="1350380"/>
            <a:ext cx="5007858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Stocking Level Settings</a:t>
            </a:r>
          </a:p>
        </p:txBody>
      </p:sp>
    </p:spTree>
    <p:extLst>
      <p:ext uri="{BB962C8B-B14F-4D97-AF65-F5344CB8AC3E}">
        <p14:creationId xmlns:p14="http://schemas.microsoft.com/office/powerpoint/2010/main" val="13254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C9A9FA-CFD0-C6A1-7A37-B252CB20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046054"/>
            <a:ext cx="11074400" cy="3223092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Automates All Products From History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8B4047D-2481-69F8-63AA-4E9D3D0F7AE2}"/>
              </a:ext>
            </a:extLst>
          </p:cNvPr>
          <p:cNvSpPr/>
          <p:nvPr/>
        </p:nvSpPr>
        <p:spPr>
          <a:xfrm>
            <a:off x="4516676" y="145707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5F2D04-8A3D-36BF-5A82-2F15D74F5247}"/>
              </a:ext>
            </a:extLst>
          </p:cNvPr>
          <p:cNvSpPr/>
          <p:nvPr/>
        </p:nvSpPr>
        <p:spPr>
          <a:xfrm>
            <a:off x="5446316" y="145707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EB7CC67-10BB-771B-5F56-5216A1DF60DC}"/>
              </a:ext>
            </a:extLst>
          </p:cNvPr>
          <p:cNvSpPr/>
          <p:nvPr/>
        </p:nvSpPr>
        <p:spPr>
          <a:xfrm>
            <a:off x="8199676" y="192951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97B9F49-6937-5664-397B-501F42F87131}"/>
              </a:ext>
            </a:extLst>
          </p:cNvPr>
          <p:cNvSpPr/>
          <p:nvPr/>
        </p:nvSpPr>
        <p:spPr>
          <a:xfrm>
            <a:off x="9581436" y="192951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F9163C5-075C-9098-4872-66B87D0EA939}"/>
              </a:ext>
            </a:extLst>
          </p:cNvPr>
          <p:cNvSpPr/>
          <p:nvPr/>
        </p:nvSpPr>
        <p:spPr>
          <a:xfrm>
            <a:off x="10963196" y="192951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143FEB-CCC8-4231-925F-61B2BE4E9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7C5E34-F321-4DF2-9B33-B8462B7B57B3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customXml/itemProps3.xml><?xml version="1.0" encoding="utf-8"?>
<ds:datastoreItem xmlns:ds="http://schemas.openxmlformats.org/officeDocument/2006/customXml" ds:itemID="{028EC9DA-E0AF-42F1-8367-D1DD4F602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5d02be-9231-4769-9120-8d7f799652db}" enabled="0" method="" siteId="{f65d02be-9231-4769-9120-8d7f799652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24758</TotalTime>
  <Words>113</Words>
  <Application>Microsoft Office PowerPoint</Application>
  <PresentationFormat>Widescreen</PresentationFormat>
  <Paragraphs>46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Inventory is Money</vt:lpstr>
      <vt:lpstr>Do you know your $$$?</vt:lpstr>
      <vt:lpstr>Inventory Valuation Report</vt:lpstr>
      <vt:lpstr>Product Stock Levels</vt:lpstr>
      <vt:lpstr>Setting Stocking Levels</vt:lpstr>
      <vt:lpstr>Stocking Level Settings</vt:lpstr>
      <vt:lpstr>Automates All Products From History</vt:lpstr>
      <vt:lpstr>Min / Max Watch For Red Flags </vt:lpstr>
      <vt:lpstr>Keep Levels Up To Date</vt:lpstr>
      <vt:lpstr>Knowledge Base Resources</vt:lpstr>
      <vt:lpstr>PowerPoint Presentation</vt:lpstr>
      <vt:lpstr>Additional Information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536</cp:revision>
  <cp:lastPrinted>2018-08-15T18:40:37Z</cp:lastPrinted>
  <dcterms:created xsi:type="dcterms:W3CDTF">2016-10-24T23:55:46Z</dcterms:created>
  <dcterms:modified xsi:type="dcterms:W3CDTF">2025-02-04T15:05:03Z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